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43.xml"/>
  <Override ContentType="application/vnd.openxmlformats-officedocument.presentationml.slide+xml" PartName="/ppt/slides/slide18.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42.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54.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5" name="Shape 7185"/>
        <p:cNvGrpSpPr/>
        <p:nvPr/>
      </p:nvGrpSpPr>
      <p:grpSpPr>
        <a:xfrm>
          <a:off x="0" y="0"/>
          <a:ext cx="0" cy="0"/>
          <a:chOff x="0" y="0"/>
          <a:chExt cx="0" cy="0"/>
        </a:xfrm>
      </p:grpSpPr>
      <p:sp>
        <p:nvSpPr>
          <p:cNvPr id="7186" name="Google Shape;7186;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7" name="Google Shape;7187;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8" name="Shape 7188"/>
        <p:cNvGrpSpPr/>
        <p:nvPr/>
      </p:nvGrpSpPr>
      <p:grpSpPr>
        <a:xfrm>
          <a:off x="0" y="0"/>
          <a:ext cx="0" cy="0"/>
          <a:chOff x="0" y="0"/>
          <a:chExt cx="0" cy="0"/>
        </a:xfrm>
      </p:grpSpPr>
      <p:sp>
        <p:nvSpPr>
          <p:cNvPr id="7189" name="Google Shape;7189;g350c8726a7e75a5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0" name="Google Shape;7190;g350c8726a7e75a53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16" name="Slide Number Placeholder 15"/>
          <p:cNvSpPr>
            <a:spLocks noGrp="1"/>
          </p:cNvSpPr>
          <p:nvPr>
            <p:ph type="sldNum" sz="quarter" idx="11"/>
          </p:nvPr>
        </p:nvSpPr>
        <p:spPr/>
        <p:txBody>
          <a:bodyPr/>
          <a:lstStyle/>
          <a:p>
            <a:fld id="{76BB07F3-DE6A-491C-A524-25D6A0F1A50F}"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B07F3-DE6A-491C-A524-25D6A0F1A50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B07F3-DE6A-491C-A524-25D6A0F1A50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A1FC84A3-A744-4631-9D42-4FACC3801ACB}" type="datetimeFigureOut">
              <a:rPr lang="en-US" smtClean="0"/>
              <a:pPr/>
              <a:t>11/15/2020</a:t>
            </a:fld>
            <a:endParaRPr lang="en-US"/>
          </a:p>
        </p:txBody>
      </p:sp>
      <p:sp>
        <p:nvSpPr>
          <p:cNvPr id="15" name="Slide Number Placeholder 14"/>
          <p:cNvSpPr>
            <a:spLocks noGrp="1"/>
          </p:cNvSpPr>
          <p:nvPr>
            <p:ph type="sldNum" sz="quarter" idx="15"/>
          </p:nvPr>
        </p:nvSpPr>
        <p:spPr/>
        <p:txBody>
          <a:bodyPr/>
          <a:lstStyle>
            <a:lvl1pPr algn="ctr">
              <a:defRPr/>
            </a:lvl1pPr>
          </a:lstStyle>
          <a:p>
            <a:fld id="{76BB07F3-DE6A-491C-A524-25D6A0F1A50F}"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B07F3-DE6A-491C-A524-25D6A0F1A50F}"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B07F3-DE6A-491C-A524-25D6A0F1A50F}"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76BB07F3-DE6A-491C-A524-25D6A0F1A50F}"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BB07F3-DE6A-491C-A524-25D6A0F1A50F}"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BB07F3-DE6A-491C-A524-25D6A0F1A50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A1FC84A3-A744-4631-9D42-4FACC3801ACB}" type="datetimeFigureOut">
              <a:rPr lang="en-US" smtClean="0"/>
              <a:pPr/>
              <a:t>11/15/2020</a:t>
            </a:fld>
            <a:endParaRPr lang="en-US"/>
          </a:p>
        </p:txBody>
      </p:sp>
      <p:sp>
        <p:nvSpPr>
          <p:cNvPr id="9" name="Slide Number Placeholder 8"/>
          <p:cNvSpPr>
            <a:spLocks noGrp="1"/>
          </p:cNvSpPr>
          <p:nvPr>
            <p:ph type="sldNum" sz="quarter" idx="15"/>
          </p:nvPr>
        </p:nvSpPr>
        <p:spPr/>
        <p:txBody>
          <a:bodyPr/>
          <a:lstStyle/>
          <a:p>
            <a:fld id="{76BB07F3-DE6A-491C-A524-25D6A0F1A50F}"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A1FC84A3-A744-4631-9D42-4FACC3801ACB}" type="datetimeFigureOut">
              <a:rPr lang="en-US" smtClean="0"/>
              <a:pPr/>
              <a:t>11/15/2020</a:t>
            </a:fld>
            <a:endParaRPr lang="en-US"/>
          </a:p>
        </p:txBody>
      </p:sp>
      <p:sp>
        <p:nvSpPr>
          <p:cNvPr id="9" name="Slide Number Placeholder 8"/>
          <p:cNvSpPr>
            <a:spLocks noGrp="1"/>
          </p:cNvSpPr>
          <p:nvPr>
            <p:ph type="sldNum" sz="quarter" idx="11"/>
          </p:nvPr>
        </p:nvSpPr>
        <p:spPr/>
        <p:txBody>
          <a:bodyPr/>
          <a:lstStyle/>
          <a:p>
            <a:fld id="{76BB07F3-DE6A-491C-A524-25D6A0F1A50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A1FC84A3-A744-4631-9D42-4FACC3801ACB}" type="datetimeFigureOut">
              <a:rPr lang="en-US" smtClean="0"/>
              <a:pPr/>
              <a:t>11/15/2020</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76BB07F3-DE6A-491C-A524-25D6A0F1A50F}"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lgn="r"/>
            <a:r>
              <a:rPr lang="en-IN" dirty="0" smtClean="0"/>
              <a:t>BY ABHIJIT BARUA(2K19/MC/003)</a:t>
            </a:r>
          </a:p>
          <a:p>
            <a:pPr algn="r"/>
            <a:r>
              <a:rPr lang="en-IN" dirty="0" smtClean="0"/>
              <a:t>AVIKAL GOEL(2K19/MC/028)</a:t>
            </a:r>
            <a:endParaRPr lang="en-US" dirty="0"/>
          </a:p>
        </p:txBody>
      </p:sp>
      <p:sp>
        <p:nvSpPr>
          <p:cNvPr id="2" name="Title 1"/>
          <p:cNvSpPr>
            <a:spLocks noGrp="1"/>
          </p:cNvSpPr>
          <p:nvPr>
            <p:ph type="ctrTitle"/>
          </p:nvPr>
        </p:nvSpPr>
        <p:spPr/>
        <p:txBody>
          <a:bodyPr>
            <a:normAutofit fontScale="90000"/>
          </a:bodyPr>
          <a:lstStyle/>
          <a:p>
            <a:r>
              <a:rPr lang="en-IN" dirty="0" smtClean="0"/>
              <a:t>ECONOMY OF INDIAN STATES</a:t>
            </a:r>
            <a:br>
              <a:rPr lang="en-IN" dirty="0" smtClean="0"/>
            </a:br>
            <a:r>
              <a:rPr lang="en-IN" dirty="0" smtClean="0"/>
              <a:t>A CASE STUDY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l="18155" t="19792" r="20937" b="14583"/>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l="17570" t="20833" r="20937" b="13542"/>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l="16984" t="19792" r="20937" b="13542"/>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l="17570" t="22917" r="20937" b="11458"/>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7570" t="20833" r="20937" b="14583"/>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8997015" cy="2400657"/>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000" b="1" dirty="0" smtClean="0">
                <a:ln w="50800"/>
                <a:solidFill>
                  <a:schemeClr val="bg1">
                    <a:shade val="50000"/>
                  </a:schemeClr>
                </a:solidFill>
              </a:rPr>
              <a:t>MASTER GRAPH:- SHOWING</a:t>
            </a:r>
          </a:p>
          <a:p>
            <a:pPr algn="ctr"/>
            <a:r>
              <a:rPr lang="en-US" sz="5000" b="1" cap="none" spc="0" dirty="0" smtClean="0">
                <a:ln w="50800"/>
                <a:solidFill>
                  <a:schemeClr val="bg1">
                    <a:shade val="50000"/>
                  </a:schemeClr>
                </a:solidFill>
                <a:effectLst/>
              </a:rPr>
              <a:t>YEAR-BY-YEAR STATS </a:t>
            </a:r>
          </a:p>
          <a:p>
            <a:pPr algn="ctr"/>
            <a:r>
              <a:rPr lang="en-US" sz="5000" b="1" cap="none" spc="0" dirty="0" smtClean="0">
                <a:ln w="50800"/>
                <a:solidFill>
                  <a:schemeClr val="bg1">
                    <a:shade val="50000"/>
                  </a:schemeClr>
                </a:solidFill>
                <a:effectLst/>
              </a:rPr>
              <a:t>TOGETHER</a:t>
            </a:r>
            <a:endParaRPr lang="en-US" sz="5000" b="1" cap="none" spc="0" dirty="0">
              <a:ln w="50800"/>
              <a:solidFill>
                <a:schemeClr val="bg1">
                  <a:shade val="50000"/>
                </a:schemeClr>
              </a:solidFill>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7570" t="20833" r="20937"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85728"/>
            <a:ext cx="8229600" cy="642958"/>
          </a:xfrm>
        </p:spPr>
        <p:txBody>
          <a:bodyPr>
            <a:normAutofit fontScale="90000"/>
          </a:bodyPr>
          <a:lstStyle/>
          <a:p>
            <a:r>
              <a:rPr lang="en-IN" dirty="0" smtClean="0"/>
              <a:t>                       TAMIL </a:t>
            </a:r>
            <a:r>
              <a:rPr lang="en-IN" dirty="0" smtClean="0"/>
              <a:t>NADU</a:t>
            </a:r>
            <a:endParaRPr lang="en-US" dirty="0"/>
          </a:p>
        </p:txBody>
      </p:sp>
      <p:pic>
        <p:nvPicPr>
          <p:cNvPr id="2050" name="Picture 2"/>
          <p:cNvPicPr>
            <a:picLocks noChangeAspect="1" noChangeArrowheads="1"/>
          </p:cNvPicPr>
          <p:nvPr/>
        </p:nvPicPr>
        <p:blipFill>
          <a:blip r:embed="rId2"/>
          <a:srcRect b="6250"/>
          <a:stretch>
            <a:fillRect/>
          </a:stretch>
        </p:blipFill>
        <p:spPr bwMode="auto">
          <a:xfrm>
            <a:off x="-1" y="928670"/>
            <a:ext cx="9216295" cy="5929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73).png"/>
          <p:cNvPicPr>
            <a:picLocks noGrp="1" noChangeAspect="1"/>
          </p:cNvPicPr>
          <p:nvPr>
            <p:ph idx="1"/>
          </p:nvPr>
        </p:nvPicPr>
        <p:blipFill>
          <a:blip r:embed="rId2"/>
          <a:stretch>
            <a:fillRect/>
          </a:stretch>
        </p:blipFill>
        <p:spPr>
          <a:xfrm>
            <a:off x="457200" y="1609560"/>
            <a:ext cx="8229600" cy="440087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70).png"/>
          <p:cNvPicPr>
            <a:picLocks noGrp="1" noChangeAspect="1"/>
          </p:cNvPicPr>
          <p:nvPr>
            <p:ph idx="1"/>
          </p:nvPr>
        </p:nvPicPr>
        <p:blipFill>
          <a:blip r:embed="rId2"/>
          <a:stretch>
            <a:fillRect/>
          </a:stretch>
        </p:blipFill>
        <p:spPr>
          <a:xfrm>
            <a:off x="457200" y="1593840"/>
            <a:ext cx="8229600" cy="443232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6" name="Shape 7176"/>
        <p:cNvGrpSpPr/>
        <p:nvPr/>
      </p:nvGrpSpPr>
      <p:grpSpPr>
        <a:xfrm>
          <a:off x="0" y="0"/>
          <a:ext cx="0" cy="0"/>
          <a:chOff x="0" y="0"/>
          <a:chExt cx="0" cy="0"/>
        </a:xfrm>
      </p:grpSpPr>
      <p:sp>
        <p:nvSpPr>
          <p:cNvPr id="7177" name="Google Shape;7177;p1"/>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rmAutofit/>
          </a:bodyPr>
          <a:lstStyle/>
          <a:p>
            <a:pPr indent="-133985" lvl="0" marL="274320" rtl="0" algn="l">
              <a:spcBef>
                <a:spcPts val="0"/>
              </a:spcBef>
              <a:spcAft>
                <a:spcPts val="0"/>
              </a:spcAft>
              <a:buSzPts val="2210"/>
              <a:buNone/>
            </a:pPr>
            <a:r>
              <a:rPr lang="en-IN"/>
              <a:t>The economic and demographic overview of India.</a:t>
            </a:r>
            <a:endParaRPr/>
          </a:p>
          <a:p>
            <a:pPr indent="-133985" lvl="0" marL="274320" rtl="0" algn="l">
              <a:spcBef>
                <a:spcPts val="0"/>
              </a:spcBef>
              <a:spcAft>
                <a:spcPts val="0"/>
              </a:spcAft>
              <a:buSzPts val="2210"/>
              <a:buNone/>
            </a:pPr>
            <a:r>
              <a:t/>
            </a:r>
            <a:endParaRPr/>
          </a:p>
          <a:p>
            <a:pPr indent="-133985" lvl="0" marL="274320" rtl="0" algn="l">
              <a:spcBef>
                <a:spcPts val="0"/>
              </a:spcBef>
              <a:spcAft>
                <a:spcPts val="0"/>
              </a:spcAft>
              <a:buSzPts val="2210"/>
              <a:buNone/>
            </a:pPr>
            <a:r>
              <a:rPr lang="en-IN"/>
              <a:t>to analyse the various source of income (and the sector involved)  of people of the different states of the nation and display them in a systematic and organized manner.</a:t>
            </a:r>
            <a:endParaRPr/>
          </a:p>
          <a:p>
            <a:pPr indent="-133985" lvl="0" marL="274320" rtl="0" algn="l">
              <a:spcBef>
                <a:spcPts val="0"/>
              </a:spcBef>
              <a:spcAft>
                <a:spcPts val="0"/>
              </a:spcAft>
              <a:buSzPts val="2210"/>
              <a:buNone/>
            </a:pPr>
            <a:r>
              <a:t/>
            </a:r>
            <a:endParaRPr/>
          </a:p>
        </p:txBody>
      </p:sp>
      <p:sp>
        <p:nvSpPr>
          <p:cNvPr id="7178" name="Google Shape;7178;p1"/>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9F9F9"/>
              </a:buClr>
              <a:buSzPts val="4200"/>
              <a:buFont typeface="Constantia"/>
              <a:buNone/>
            </a:pPr>
            <a:r>
              <a:rPr lang="en-IN"/>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269).png"/>
          <p:cNvPicPr>
            <a:picLocks noGrp="1" noChangeAspect="1"/>
          </p:cNvPicPr>
          <p:nvPr>
            <p:ph idx="1"/>
          </p:nvPr>
        </p:nvPicPr>
        <p:blipFill>
          <a:blip r:embed="rId2"/>
          <a:stretch>
            <a:fillRect/>
          </a:stretch>
        </p:blipFill>
        <p:spPr>
          <a:xfrm>
            <a:off x="457200" y="1582762"/>
            <a:ext cx="8229600" cy="4454475"/>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9149749" cy="3139321"/>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6600" b="1" dirty="0" smtClean="0">
                <a:ln w="50800"/>
                <a:solidFill>
                  <a:schemeClr val="bg1">
                    <a:shade val="50000"/>
                  </a:schemeClr>
                </a:solidFill>
              </a:rPr>
              <a:t>GDP OF TAMIL NADU </a:t>
            </a:r>
          </a:p>
          <a:p>
            <a:pPr algn="ctr"/>
            <a:r>
              <a:rPr lang="en-US" sz="6600" b="1" dirty="0" smtClean="0">
                <a:ln w="50800"/>
                <a:solidFill>
                  <a:schemeClr val="bg1">
                    <a:shade val="50000"/>
                  </a:schemeClr>
                </a:solidFill>
              </a:rPr>
              <a:t>THROUGH</a:t>
            </a:r>
          </a:p>
          <a:p>
            <a:pPr algn="ctr"/>
            <a:r>
              <a:rPr lang="en-US" sz="6600" b="1" dirty="0" smtClean="0">
                <a:ln w="50800"/>
                <a:solidFill>
                  <a:schemeClr val="bg1">
                    <a:shade val="50000"/>
                  </a:schemeClr>
                </a:solidFill>
              </a:rPr>
              <a:t> STATS</a:t>
            </a:r>
            <a:endParaRPr lang="en-US" sz="6600" b="1" cap="none" spc="0" dirty="0">
              <a:ln w="50800"/>
              <a:solidFill>
                <a:schemeClr val="bg1">
                  <a:shade val="50000"/>
                </a:schemeClr>
              </a:solidFill>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7570" t="23958" r="20351" b="11458"/>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7570" t="20833" r="20937" b="11458"/>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7569" t="19792" r="19766" b="16667"/>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8155" t="19792" r="20937" b="13542"/>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7570" t="19792" r="19766" b="14583"/>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7570" t="21875" r="20937" b="14583"/>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8997015" cy="2400657"/>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000" b="1" dirty="0" smtClean="0">
                <a:ln w="50800"/>
                <a:solidFill>
                  <a:schemeClr val="bg1">
                    <a:shade val="50000"/>
                  </a:schemeClr>
                </a:solidFill>
              </a:rPr>
              <a:t>MASTER GRAPH:- SHOWING</a:t>
            </a:r>
          </a:p>
          <a:p>
            <a:pPr algn="ctr"/>
            <a:r>
              <a:rPr lang="en-US" sz="5000" b="1" cap="none" spc="0" dirty="0" smtClean="0">
                <a:ln w="50800"/>
                <a:solidFill>
                  <a:schemeClr val="bg1">
                    <a:shade val="50000"/>
                  </a:schemeClr>
                </a:solidFill>
                <a:effectLst/>
              </a:rPr>
              <a:t>YEAR-BY-YEAR STATS </a:t>
            </a:r>
          </a:p>
          <a:p>
            <a:pPr algn="ctr"/>
            <a:r>
              <a:rPr lang="en-US" sz="5000" b="1" cap="none" spc="0" dirty="0" smtClean="0">
                <a:ln w="50800"/>
                <a:solidFill>
                  <a:schemeClr val="bg1">
                    <a:shade val="50000"/>
                  </a:schemeClr>
                </a:solidFill>
                <a:effectLst/>
              </a:rPr>
              <a:t>TOGETHER</a:t>
            </a:r>
            <a:endParaRPr lang="en-US" sz="5000" b="1" cap="none" spc="0" dirty="0">
              <a:ln w="50800"/>
              <a:solidFill>
                <a:schemeClr val="bg1">
                  <a:shade val="50000"/>
                </a:schemeClr>
              </a:solidFill>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l="16984" t="22917" r="20351" b="11458"/>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9" name="Shape 7179"/>
        <p:cNvGrpSpPr/>
        <p:nvPr/>
      </p:nvGrpSpPr>
      <p:grpSpPr>
        <a:xfrm>
          <a:off x="0" y="0"/>
          <a:ext cx="0" cy="0"/>
          <a:chOff x="0" y="0"/>
          <a:chExt cx="0" cy="0"/>
        </a:xfrm>
      </p:grpSpPr>
      <p:sp>
        <p:nvSpPr>
          <p:cNvPr id="7180" name="Google Shape;7180;p2"/>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rmAutofit/>
          </a:bodyPr>
          <a:lstStyle/>
          <a:p>
            <a:pPr indent="-325755" lvl="0" marL="457200" rtl="0" algn="l">
              <a:spcBef>
                <a:spcPts val="0"/>
              </a:spcBef>
              <a:spcAft>
                <a:spcPts val="0"/>
              </a:spcAft>
              <a:buSzPts val="1530"/>
              <a:buChar char="⚫"/>
            </a:pPr>
            <a:r>
              <a:rPr lang="en-IN"/>
              <a:t>Economy of Delhi.                         Page 2-16</a:t>
            </a:r>
            <a:endParaRPr/>
          </a:p>
          <a:p>
            <a:pPr indent="-325755" lvl="0" marL="457200" rtl="0" algn="l">
              <a:spcBef>
                <a:spcPts val="0"/>
              </a:spcBef>
              <a:spcAft>
                <a:spcPts val="0"/>
              </a:spcAft>
              <a:buSzPts val="1530"/>
              <a:buChar char="⚫"/>
            </a:pPr>
            <a:r>
              <a:rPr lang="en-IN"/>
              <a:t>Economy of Tamil Nadu.               Page 16-30</a:t>
            </a:r>
            <a:endParaRPr/>
          </a:p>
          <a:p>
            <a:pPr indent="-325755" lvl="0" marL="457200" rtl="0" algn="l">
              <a:spcBef>
                <a:spcPts val="0"/>
              </a:spcBef>
              <a:spcAft>
                <a:spcPts val="0"/>
              </a:spcAft>
              <a:buSzPts val="1530"/>
              <a:buChar char="⚫"/>
            </a:pPr>
            <a:r>
              <a:rPr lang="en-IN"/>
              <a:t>Tamil Nadu vs Delhi.                      Page 30-53</a:t>
            </a:r>
            <a:endParaRPr/>
          </a:p>
          <a:p>
            <a:pPr indent="-325755" lvl="0" marL="457200" rtl="0" algn="l">
              <a:spcBef>
                <a:spcPts val="0"/>
              </a:spcBef>
              <a:spcAft>
                <a:spcPts val="0"/>
              </a:spcAft>
              <a:buSzPts val="1530"/>
              <a:buChar char="⚫"/>
            </a:pPr>
            <a:r>
              <a:rPr lang="en-IN"/>
              <a:t>Conclusion                                       page 54-55</a:t>
            </a:r>
            <a:endParaRPr/>
          </a:p>
          <a:p>
            <a:pPr indent="0" lvl="0" marL="457200" rtl="0" algn="l">
              <a:spcBef>
                <a:spcPts val="0"/>
              </a:spcBef>
              <a:spcAft>
                <a:spcPts val="0"/>
              </a:spcAft>
              <a:buNone/>
            </a:pPr>
            <a:r>
              <a:t/>
            </a:r>
            <a:endParaRPr/>
          </a:p>
        </p:txBody>
      </p:sp>
      <p:sp>
        <p:nvSpPr>
          <p:cNvPr id="7181" name="Google Shape;7181;p2"/>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9F9F9"/>
              </a:buClr>
              <a:buSzPts val="4200"/>
              <a:buFont typeface="Constantia"/>
              <a:buNone/>
            </a:pPr>
            <a:r>
              <a:rPr lang="en-IN"/>
              <a:t>INDEX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shot (268).png"/>
          <p:cNvPicPr>
            <a:picLocks noGrp="1" noChangeAspect="1"/>
          </p:cNvPicPr>
          <p:nvPr>
            <p:ph idx="1"/>
          </p:nvPr>
        </p:nvPicPr>
        <p:blipFill>
          <a:blip r:embed="rId2"/>
          <a:stretch>
            <a:fillRect/>
          </a:stretch>
        </p:blipFill>
        <p:spPr>
          <a:xfrm>
            <a:off x="457200" y="1600957"/>
            <a:ext cx="8229600" cy="4418086"/>
          </a:xfrm>
        </p:spPr>
      </p:pic>
      <p:sp>
        <p:nvSpPr>
          <p:cNvPr id="2" name="Title 1"/>
          <p:cNvSpPr>
            <a:spLocks noGrp="1"/>
          </p:cNvSpPr>
          <p:nvPr>
            <p:ph type="title"/>
          </p:nvPr>
        </p:nvSpPr>
        <p:spPr/>
        <p:txBody>
          <a:bodyPr/>
          <a:lstStyle/>
          <a:p>
            <a:r>
              <a:rPr lang="en-IN" smtClean="0"/>
              <a:t>DELHI VS TAMIL NADU</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7).png"/>
          <p:cNvPicPr>
            <a:picLocks noGrp="1" noChangeAspect="1"/>
          </p:cNvPicPr>
          <p:nvPr>
            <p:ph idx="1"/>
          </p:nvPr>
        </p:nvPicPr>
        <p:blipFill>
          <a:blip r:embed="rId2"/>
          <a:stretch>
            <a:fillRect/>
          </a:stretch>
        </p:blipFill>
        <p:spPr>
          <a:xfrm>
            <a:off x="457200" y="1626155"/>
            <a:ext cx="8229600" cy="4367689"/>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6).png"/>
          <p:cNvPicPr>
            <a:picLocks noGrp="1" noChangeAspect="1"/>
          </p:cNvPicPr>
          <p:nvPr>
            <p:ph idx="1"/>
          </p:nvPr>
        </p:nvPicPr>
        <p:blipFill>
          <a:blip r:embed="rId2"/>
          <a:stretch>
            <a:fillRect/>
          </a:stretch>
        </p:blipFill>
        <p:spPr>
          <a:xfrm>
            <a:off x="457200" y="1588051"/>
            <a:ext cx="8229600" cy="4443898"/>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5).png"/>
          <p:cNvPicPr>
            <a:picLocks noGrp="1" noChangeAspect="1"/>
          </p:cNvPicPr>
          <p:nvPr>
            <p:ph idx="1"/>
          </p:nvPr>
        </p:nvPicPr>
        <p:blipFill>
          <a:blip r:embed="rId2"/>
          <a:stretch>
            <a:fillRect/>
          </a:stretch>
        </p:blipFill>
        <p:spPr>
          <a:xfrm>
            <a:off x="457200" y="1592353"/>
            <a:ext cx="8229600" cy="4435294"/>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4).png"/>
          <p:cNvPicPr>
            <a:picLocks noGrp="1" noChangeAspect="1"/>
          </p:cNvPicPr>
          <p:nvPr>
            <p:ph idx="1"/>
          </p:nvPr>
        </p:nvPicPr>
        <p:blipFill>
          <a:blip r:embed="rId2"/>
          <a:stretch>
            <a:fillRect/>
          </a:stretch>
        </p:blipFill>
        <p:spPr>
          <a:xfrm>
            <a:off x="457200" y="1643520"/>
            <a:ext cx="8229600" cy="4332960"/>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2).png"/>
          <p:cNvPicPr>
            <a:picLocks noGrp="1" noChangeAspect="1"/>
          </p:cNvPicPr>
          <p:nvPr>
            <p:ph idx="1"/>
          </p:nvPr>
        </p:nvPicPr>
        <p:blipFill>
          <a:blip r:embed="rId2"/>
          <a:stretch>
            <a:fillRect/>
          </a:stretch>
        </p:blipFill>
        <p:spPr>
          <a:xfrm>
            <a:off x="457200" y="1599641"/>
            <a:ext cx="8229600" cy="4420717"/>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1).png"/>
          <p:cNvPicPr>
            <a:picLocks noGrp="1" noChangeAspect="1"/>
          </p:cNvPicPr>
          <p:nvPr>
            <p:ph idx="1"/>
          </p:nvPr>
        </p:nvPicPr>
        <p:blipFill>
          <a:blip r:embed="rId2"/>
          <a:stretch>
            <a:fillRect/>
          </a:stretch>
        </p:blipFill>
        <p:spPr>
          <a:xfrm>
            <a:off x="457200" y="1609560"/>
            <a:ext cx="8229600" cy="4400879"/>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0).png"/>
          <p:cNvPicPr>
            <a:picLocks noGrp="1" noChangeAspect="1"/>
          </p:cNvPicPr>
          <p:nvPr>
            <p:ph idx="1"/>
          </p:nvPr>
        </p:nvPicPr>
        <p:blipFill>
          <a:blip r:embed="rId2"/>
          <a:stretch>
            <a:fillRect/>
          </a:stretch>
        </p:blipFill>
        <p:spPr>
          <a:xfrm>
            <a:off x="457200" y="1624899"/>
            <a:ext cx="8229600" cy="4370202"/>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59).png"/>
          <p:cNvPicPr>
            <a:picLocks noGrp="1" noChangeAspect="1"/>
          </p:cNvPicPr>
          <p:nvPr>
            <p:ph idx="1"/>
          </p:nvPr>
        </p:nvPicPr>
        <p:blipFill>
          <a:blip r:embed="rId2"/>
          <a:stretch>
            <a:fillRect/>
          </a:stretch>
        </p:blipFill>
        <p:spPr>
          <a:xfrm>
            <a:off x="508000" y="1524000"/>
            <a:ext cx="8128000" cy="4572000"/>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58).png"/>
          <p:cNvPicPr>
            <a:picLocks noGrp="1" noChangeAspect="1"/>
          </p:cNvPicPr>
          <p:nvPr>
            <p:ph idx="1"/>
          </p:nvPr>
        </p:nvPicPr>
        <p:blipFill>
          <a:blip r:embed="rId2"/>
          <a:stretch>
            <a:fillRect/>
          </a:stretch>
        </p:blipFill>
        <p:spPr>
          <a:xfrm>
            <a:off x="508000" y="1524000"/>
            <a:ext cx="8128000" cy="4572000"/>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0"/>
            <a:ext cx="8229600" cy="714396"/>
          </a:xfrm>
        </p:spPr>
        <p:txBody>
          <a:bodyPr>
            <a:normAutofit fontScale="90000"/>
          </a:bodyPr>
          <a:lstStyle/>
          <a:p>
            <a:r>
              <a:rPr lang="en-IN" dirty="0" smtClean="0"/>
              <a:t>                            DELHI</a:t>
            </a:r>
            <a:endParaRPr lang="en-US" dirty="0"/>
          </a:p>
        </p:txBody>
      </p:sp>
      <p:pic>
        <p:nvPicPr>
          <p:cNvPr id="1026" name="Picture 2"/>
          <p:cNvPicPr>
            <a:picLocks noChangeAspect="1" noChangeArrowheads="1"/>
          </p:cNvPicPr>
          <p:nvPr/>
        </p:nvPicPr>
        <p:blipFill>
          <a:blip r:embed="rId2"/>
          <a:srcRect b="9091"/>
          <a:stretch>
            <a:fillRect/>
          </a:stretch>
        </p:blipFill>
        <p:spPr bwMode="auto">
          <a:xfrm>
            <a:off x="0" y="857232"/>
            <a:ext cx="9153530" cy="60007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1).png"/>
          <p:cNvPicPr>
            <a:picLocks noGrp="1" noChangeAspect="1"/>
          </p:cNvPicPr>
          <p:nvPr>
            <p:ph idx="1"/>
          </p:nvPr>
        </p:nvPicPr>
        <p:blipFill>
          <a:blip r:embed="rId2"/>
          <a:stretch>
            <a:fillRect/>
          </a:stretch>
        </p:blipFill>
        <p:spPr>
          <a:xfrm>
            <a:off x="457200" y="1609560"/>
            <a:ext cx="8229600" cy="4400879"/>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0).png"/>
          <p:cNvPicPr>
            <a:picLocks noGrp="1" noChangeAspect="1"/>
          </p:cNvPicPr>
          <p:nvPr>
            <p:ph idx="1"/>
          </p:nvPr>
        </p:nvPicPr>
        <p:blipFill>
          <a:blip r:embed="rId2"/>
          <a:stretch>
            <a:fillRect/>
          </a:stretch>
        </p:blipFill>
        <p:spPr>
          <a:xfrm>
            <a:off x="457200" y="1624899"/>
            <a:ext cx="8229600" cy="4370202"/>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1).png"/>
          <p:cNvPicPr>
            <a:picLocks noGrp="1" noChangeAspect="1"/>
          </p:cNvPicPr>
          <p:nvPr>
            <p:ph idx="1"/>
          </p:nvPr>
        </p:nvPicPr>
        <p:blipFill>
          <a:blip r:embed="rId2"/>
          <a:stretch>
            <a:fillRect/>
          </a:stretch>
        </p:blipFill>
        <p:spPr>
          <a:xfrm>
            <a:off x="457200" y="1609560"/>
            <a:ext cx="8229600" cy="4400879"/>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3).png"/>
          <p:cNvPicPr>
            <a:picLocks noGrp="1" noChangeAspect="1"/>
          </p:cNvPicPr>
          <p:nvPr>
            <p:ph idx="1"/>
          </p:nvPr>
        </p:nvPicPr>
        <p:blipFill>
          <a:blip r:embed="rId2"/>
          <a:stretch>
            <a:fillRect/>
          </a:stretch>
        </p:blipFill>
        <p:spPr>
          <a:xfrm>
            <a:off x="457200" y="1595497"/>
            <a:ext cx="8229600" cy="4429006"/>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0).png"/>
          <p:cNvPicPr>
            <a:picLocks noGrp="1" noChangeAspect="1"/>
          </p:cNvPicPr>
          <p:nvPr>
            <p:ph idx="1"/>
          </p:nvPr>
        </p:nvPicPr>
        <p:blipFill>
          <a:blip r:embed="rId2"/>
          <a:stretch>
            <a:fillRect/>
          </a:stretch>
        </p:blipFill>
        <p:spPr>
          <a:xfrm>
            <a:off x="457200" y="1624899"/>
            <a:ext cx="8229600" cy="4370202"/>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78).png"/>
          <p:cNvPicPr>
            <a:picLocks noGrp="1" noChangeAspect="1"/>
          </p:cNvPicPr>
          <p:nvPr>
            <p:ph idx="1"/>
          </p:nvPr>
        </p:nvPicPr>
        <p:blipFill>
          <a:blip r:embed="rId2"/>
          <a:stretch>
            <a:fillRect/>
          </a:stretch>
        </p:blipFill>
        <p:spPr>
          <a:xfrm>
            <a:off x="1629881" y="1524000"/>
            <a:ext cx="5884237" cy="4572000"/>
          </a:xfrm>
        </p:spPr>
      </p:pic>
      <p:sp>
        <p:nvSpPr>
          <p:cNvPr id="2" name="Title 1"/>
          <p:cNvSpPr>
            <a:spLocks noGrp="1"/>
          </p:cNvSpPr>
          <p:nvPr>
            <p:ph type="title"/>
          </p:nvPr>
        </p:nvSpPr>
        <p:spPr/>
        <p:txBody>
          <a:bodyPr>
            <a:normAutofit fontScale="90000"/>
          </a:bodyPr>
          <a:lstStyle/>
          <a:p>
            <a:r>
              <a:rPr lang="en-IN" dirty="0" smtClean="0"/>
              <a:t>DATA ON TEMPERATURE OF CHENNAI</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77).png"/>
          <p:cNvPicPr>
            <a:picLocks noGrp="1" noChangeAspect="1"/>
          </p:cNvPicPr>
          <p:nvPr>
            <p:ph idx="1"/>
          </p:nvPr>
        </p:nvPicPr>
        <p:blipFill>
          <a:blip r:embed="rId2"/>
          <a:stretch>
            <a:fillRect/>
          </a:stretch>
        </p:blipFill>
        <p:spPr>
          <a:xfrm>
            <a:off x="1492743" y="1524000"/>
            <a:ext cx="6158514" cy="4572000"/>
          </a:xfrm>
        </p:spPr>
      </p:pic>
      <p:sp>
        <p:nvSpPr>
          <p:cNvPr id="2" name="Title 1"/>
          <p:cNvSpPr>
            <a:spLocks noGrp="1"/>
          </p:cNvSpPr>
          <p:nvPr>
            <p:ph type="title"/>
          </p:nvPr>
        </p:nvSpPr>
        <p:spPr/>
        <p:txBody>
          <a:bodyPr>
            <a:normAutofit fontScale="90000"/>
          </a:bodyPr>
          <a:lstStyle/>
          <a:p>
            <a:r>
              <a:rPr lang="en-IN" dirty="0" smtClean="0"/>
              <a:t>DATA IN TEMPERATURE OF NEW DELHI</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Screenshot (292).png"/>
          <p:cNvPicPr>
            <a:picLocks noGrp="1" noChangeAspect="1"/>
          </p:cNvPicPr>
          <p:nvPr>
            <p:ph idx="1"/>
          </p:nvPr>
        </p:nvPicPr>
        <p:blipFill>
          <a:blip r:embed="rId2"/>
          <a:stretch>
            <a:fillRect/>
          </a:stretch>
        </p:blipFill>
        <p:spPr>
          <a:xfrm>
            <a:off x="457200" y="1670906"/>
            <a:ext cx="8229600" cy="4278188"/>
          </a:xfrm>
        </p:spPr>
      </p:pic>
      <p:sp>
        <p:nvSpPr>
          <p:cNvPr id="2" name="Title 1"/>
          <p:cNvSpPr>
            <a:spLocks noGrp="1"/>
          </p:cNvSpPr>
          <p:nvPr>
            <p:ph type="title"/>
          </p:nvPr>
        </p:nvSpPr>
        <p:spPr/>
        <p:txBody>
          <a:bodyPr>
            <a:normAutofit fontScale="90000"/>
          </a:bodyPr>
          <a:lstStyle/>
          <a:p>
            <a:r>
              <a:rPr lang="en-IN" dirty="0" smtClean="0"/>
              <a:t>DELHI VS CHENNAI</a:t>
            </a:r>
            <a:br>
              <a:rPr lang="en-IN" dirty="0" smtClean="0"/>
            </a:br>
            <a:r>
              <a:rPr lang="en-IN" dirty="0" smtClean="0"/>
              <a:t>ANALYTIC VIEW</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91).png"/>
          <p:cNvPicPr>
            <a:picLocks noGrp="1" noChangeAspect="1"/>
          </p:cNvPicPr>
          <p:nvPr>
            <p:ph idx="1"/>
          </p:nvPr>
        </p:nvPicPr>
        <p:blipFill>
          <a:blip r:embed="rId2"/>
          <a:stretch>
            <a:fillRect/>
          </a:stretch>
        </p:blipFill>
        <p:spPr>
          <a:xfrm>
            <a:off x="457200" y="1659033"/>
            <a:ext cx="8229600" cy="4301934"/>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90).png"/>
          <p:cNvPicPr>
            <a:picLocks noGrp="1" noChangeAspect="1"/>
          </p:cNvPicPr>
          <p:nvPr>
            <p:ph idx="1"/>
          </p:nvPr>
        </p:nvPicPr>
        <p:blipFill>
          <a:blip r:embed="rId2"/>
          <a:stretch>
            <a:fillRect/>
          </a:stretch>
        </p:blipFill>
        <p:spPr>
          <a:xfrm>
            <a:off x="457200" y="1682400"/>
            <a:ext cx="8229600" cy="4255200"/>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94).png"/>
          <p:cNvPicPr>
            <a:picLocks noGrp="1" noChangeAspect="1"/>
          </p:cNvPicPr>
          <p:nvPr>
            <p:ph idx="1"/>
          </p:nvPr>
        </p:nvPicPr>
        <p:blipFill>
          <a:blip r:embed="rId2"/>
          <a:stretch>
            <a:fillRect/>
          </a:stretch>
        </p:blipFill>
        <p:spPr>
          <a:xfrm>
            <a:off x="457200" y="1691961"/>
            <a:ext cx="8229600" cy="4236078"/>
          </a:xfrm>
        </p:spPr>
      </p:pic>
      <p:sp>
        <p:nvSpPr>
          <p:cNvPr id="2" name="Title 1"/>
          <p:cNvSpPr>
            <a:spLocks noGrp="1"/>
          </p:cNvSpPr>
          <p:nvPr>
            <p:ph type="title"/>
          </p:nvPr>
        </p:nvSpPr>
        <p:spPr/>
        <p:txBody>
          <a:bodyPr>
            <a:normAutofit fontScale="90000"/>
          </a:bodyPr>
          <a:lstStyle/>
          <a:p>
            <a:r>
              <a:rPr lang="en-IN" dirty="0" smtClean="0"/>
              <a:t>SPSS VIEW ON THE DATA COLLECTED</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89).png"/>
          <p:cNvPicPr>
            <a:picLocks noGrp="1" noChangeAspect="1"/>
          </p:cNvPicPr>
          <p:nvPr>
            <p:ph idx="1"/>
          </p:nvPr>
        </p:nvPicPr>
        <p:blipFill>
          <a:blip r:embed="rId2"/>
          <a:stretch>
            <a:fillRect/>
          </a:stretch>
        </p:blipFill>
        <p:spPr>
          <a:xfrm>
            <a:off x="457200" y="1625493"/>
            <a:ext cx="8229600" cy="4369013"/>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88).png"/>
          <p:cNvPicPr>
            <a:picLocks noGrp="1" noChangeAspect="1"/>
          </p:cNvPicPr>
          <p:nvPr>
            <p:ph idx="1"/>
          </p:nvPr>
        </p:nvPicPr>
        <p:blipFill>
          <a:blip r:embed="rId2"/>
          <a:stretch>
            <a:fillRect/>
          </a:stretch>
        </p:blipFill>
        <p:spPr>
          <a:xfrm>
            <a:off x="457200" y="1672972"/>
            <a:ext cx="8229600" cy="4274055"/>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87).png"/>
          <p:cNvPicPr>
            <a:picLocks noGrp="1" noChangeAspect="1"/>
          </p:cNvPicPr>
          <p:nvPr>
            <p:ph idx="1"/>
          </p:nvPr>
        </p:nvPicPr>
        <p:blipFill>
          <a:blip r:embed="rId2"/>
          <a:stretch>
            <a:fillRect/>
          </a:stretch>
        </p:blipFill>
        <p:spPr>
          <a:xfrm>
            <a:off x="457200" y="1677449"/>
            <a:ext cx="8229600" cy="4265102"/>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86).png"/>
          <p:cNvPicPr>
            <a:picLocks noGrp="1" noChangeAspect="1"/>
          </p:cNvPicPr>
          <p:nvPr>
            <p:ph idx="1"/>
          </p:nvPr>
        </p:nvPicPr>
        <p:blipFill>
          <a:blip r:embed="rId2"/>
          <a:stretch>
            <a:fillRect/>
          </a:stretch>
        </p:blipFill>
        <p:spPr>
          <a:xfrm>
            <a:off x="457200" y="1655260"/>
            <a:ext cx="8229600" cy="4309479"/>
          </a:xfrm>
        </p:spPr>
      </p:pic>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2" name="Shape 7182"/>
        <p:cNvGrpSpPr/>
        <p:nvPr/>
      </p:nvGrpSpPr>
      <p:grpSpPr>
        <a:xfrm>
          <a:off x="0" y="0"/>
          <a:ext cx="0" cy="0"/>
          <a:chOff x="0" y="0"/>
          <a:chExt cx="0" cy="0"/>
        </a:xfrm>
      </p:grpSpPr>
      <p:sp>
        <p:nvSpPr>
          <p:cNvPr id="7183" name="Google Shape;7183;p3"/>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rmAutofit/>
          </a:bodyPr>
          <a:lstStyle/>
          <a:p>
            <a:pPr indent="-133985" lvl="0" marL="274320" rtl="0" algn="l">
              <a:spcBef>
                <a:spcPts val="0"/>
              </a:spcBef>
              <a:spcAft>
                <a:spcPts val="0"/>
              </a:spcAft>
              <a:buSzPts val="2210"/>
              <a:buNone/>
            </a:pPr>
            <a:r>
              <a:rPr lang="en-IN"/>
              <a:t>The above ppt shows that there is a vast change of progress among the two States in the respective fields in the present century.</a:t>
            </a:r>
            <a:endParaRPr/>
          </a:p>
          <a:p>
            <a:pPr indent="-133985" lvl="0" marL="274320" rtl="0" algn="l">
              <a:spcBef>
                <a:spcPts val="0"/>
              </a:spcBef>
              <a:spcAft>
                <a:spcPts val="0"/>
              </a:spcAft>
              <a:buSzPts val="2210"/>
              <a:buNone/>
            </a:pPr>
            <a:r>
              <a:rPr lang="en-IN"/>
              <a:t>But comparing them we obviously find that Tamil Nadu has flourished as compared to New Delhi when it comes to growth in primary secondary and tertiary sector. </a:t>
            </a:r>
            <a:endParaRPr/>
          </a:p>
          <a:p>
            <a:pPr indent="-133985" lvl="0" marL="274320" rtl="0" algn="l">
              <a:spcBef>
                <a:spcPts val="0"/>
              </a:spcBef>
              <a:spcAft>
                <a:spcPts val="0"/>
              </a:spcAft>
              <a:buSzPts val="2210"/>
              <a:buNone/>
            </a:pPr>
            <a:r>
              <a:rPr lang="en-IN"/>
              <a:t>THIS shows that the people hailing from the west have worked hard and have been able to keep a margin when it comes to growth in the. Economy of the region when it comes to growth in wealth and power.</a:t>
            </a:r>
            <a:endParaRPr/>
          </a:p>
        </p:txBody>
      </p:sp>
      <p:sp>
        <p:nvSpPr>
          <p:cNvPr id="7184" name="Google Shape;7184;p3"/>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9F9F9"/>
              </a:buClr>
              <a:buSzPts val="4200"/>
              <a:buFont typeface="Constantia"/>
              <a:buNone/>
            </a:pPr>
            <a:r>
              <a:rPr lang="en-IN"/>
              <a:t>CONCLUSION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1" name="Shape 7191"/>
        <p:cNvGrpSpPr/>
        <p:nvPr/>
      </p:nvGrpSpPr>
      <p:grpSpPr>
        <a:xfrm>
          <a:off x="0" y="0"/>
          <a:ext cx="0" cy="0"/>
          <a:chOff x="0" y="0"/>
          <a:chExt cx="0" cy="0"/>
        </a:xfrm>
      </p:grpSpPr>
      <p:sp>
        <p:nvSpPr>
          <p:cNvPr id="7192" name="Google Shape;7192;p4"/>
          <p:cNvSpPr txBox="1"/>
          <p:nvPr>
            <p:ph idx="1" type="body"/>
          </p:nvPr>
        </p:nvSpPr>
        <p:spPr>
          <a:xfrm>
            <a:off x="457200" y="1524000"/>
            <a:ext cx="8229600" cy="457200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en-IN"/>
              <a:t>This is essential as it will show the various factors have affected to the growth of the south region of country from which theor northern counterpart can grow and lear. This is beneficial for all party involved as this will lead to growth for one and their region in wealth business and growth</a:t>
            </a:r>
            <a:endParaRPr/>
          </a:p>
        </p:txBody>
      </p:sp>
      <p:sp>
        <p:nvSpPr>
          <p:cNvPr id="7193" name="Google Shape;7193;p4"/>
          <p:cNvSpPr txBox="1"/>
          <p:nvPr>
            <p:ph type="title"/>
          </p:nvPr>
        </p:nvSpPr>
        <p:spPr>
          <a:xfrm>
            <a:off x="457200" y="152400"/>
            <a:ext cx="8229600" cy="1219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I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74).png"/>
          <p:cNvPicPr>
            <a:picLocks noGrp="1" noChangeAspect="1"/>
          </p:cNvPicPr>
          <p:nvPr>
            <p:ph idx="1"/>
          </p:nvPr>
        </p:nvPicPr>
        <p:blipFill>
          <a:blip r:embed="rId2"/>
          <a:stretch>
            <a:fillRect/>
          </a:stretch>
        </p:blipFill>
        <p:spPr>
          <a:xfrm>
            <a:off x="457200" y="1593840"/>
            <a:ext cx="8229600" cy="443232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271).png"/>
          <p:cNvPicPr>
            <a:picLocks noChangeAspect="1"/>
          </p:cNvPicPr>
          <p:nvPr/>
        </p:nvPicPr>
        <p:blipFill>
          <a:blip r:embed="rId2"/>
          <a:stretch>
            <a:fillRect/>
          </a:stretch>
        </p:blipFill>
        <p:spPr>
          <a:xfrm>
            <a:off x="-76992" y="1500174"/>
            <a:ext cx="9578214" cy="511705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00200"/>
            <a:ext cx="8997528" cy="1754326"/>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50800"/>
                <a:solidFill>
                  <a:schemeClr val="bg1">
                    <a:shade val="50000"/>
                  </a:schemeClr>
                </a:solidFill>
              </a:rPr>
              <a:t>GDP OF DELHI THROUGH</a:t>
            </a:r>
          </a:p>
          <a:p>
            <a:pPr algn="ctr"/>
            <a:r>
              <a:rPr lang="en-US" sz="5400" b="1" dirty="0" smtClean="0">
                <a:ln w="50800"/>
                <a:solidFill>
                  <a:schemeClr val="bg1">
                    <a:shade val="50000"/>
                  </a:schemeClr>
                </a:solidFill>
              </a:rPr>
              <a:t> STATS</a:t>
            </a:r>
            <a:endParaRPr lang="en-US" sz="5400" b="1" cap="none" spc="0" dirty="0">
              <a:ln w="50800"/>
              <a:solidFill>
                <a:schemeClr val="bg1">
                  <a:shade val="50000"/>
                </a:schemeClr>
              </a:solidFill>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l="15227" t="21875" r="21523" b="12500"/>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